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Gotham" charset="1" panose="00000000000000000000"/>
      <p:regular r:id="rId14"/>
    </p:embeddedFont>
    <p:embeddedFont>
      <p:font typeface="Gotham Bold" charset="1" panose="00000000000000000000"/>
      <p:regular r:id="rId15"/>
    </p:embeddedFont>
    <p:embeddedFont>
      <p:font typeface="Gotham Italics" charset="1" panose="00000000000000000000"/>
      <p:regular r:id="rId16"/>
    </p:embeddedFont>
    <p:embeddedFont>
      <p:font typeface="Gotham Bold Italics" charset="1" panose="02000000000000000000"/>
      <p:regular r:id="rId17"/>
    </p:embeddedFont>
    <p:embeddedFont>
      <p:font typeface="Gotham Light" charset="1" panose="00000000000000000000"/>
      <p:regular r:id="rId18"/>
    </p:embeddedFont>
    <p:embeddedFont>
      <p:font typeface="Gotham Light Italics" charset="1" panose="00000000000000000000"/>
      <p:regular r:id="rId19"/>
    </p:embeddedFont>
    <p:embeddedFont>
      <p:font typeface="Gotham Heavy" charset="1" panose="02000900000000000000"/>
      <p:regular r:id="rId20"/>
    </p:embeddedFont>
    <p:embeddedFont>
      <p:font typeface="Gotham Heavy Italics" charset="1" panose="02000900000000000000"/>
      <p:regular r:id="rId21"/>
    </p:embeddedFont>
    <p:embeddedFont>
      <p:font typeface="Open Sauce" charset="1" panose="00000500000000000000"/>
      <p:regular r:id="rId22"/>
    </p:embeddedFont>
    <p:embeddedFont>
      <p:font typeface="Open Sauce Bold" charset="1" panose="00000800000000000000"/>
      <p:regular r:id="rId23"/>
    </p:embeddedFont>
    <p:embeddedFont>
      <p:font typeface="Open Sauce Italics" charset="1" panose="00000500000000000000"/>
      <p:regular r:id="rId24"/>
    </p:embeddedFont>
    <p:embeddedFont>
      <p:font typeface="Open Sauce Bold Italics" charset="1" panose="00000800000000000000"/>
      <p:regular r:id="rId25"/>
    </p:embeddedFont>
    <p:embeddedFont>
      <p:font typeface="Open Sauce Light" charset="1" panose="00000400000000000000"/>
      <p:regular r:id="rId26"/>
    </p:embeddedFont>
    <p:embeddedFont>
      <p:font typeface="Open Sauce Light Italics" charset="1" panose="00000400000000000000"/>
      <p:regular r:id="rId27"/>
    </p:embeddedFont>
    <p:embeddedFont>
      <p:font typeface="Open Sauce Medium" charset="1" panose="00000600000000000000"/>
      <p:regular r:id="rId28"/>
    </p:embeddedFont>
    <p:embeddedFont>
      <p:font typeface="Open Sauce Medium Italics" charset="1" panose="00000600000000000000"/>
      <p:regular r:id="rId29"/>
    </p:embeddedFont>
    <p:embeddedFont>
      <p:font typeface="Open Sauce Semi-Bold" charset="1" panose="00000700000000000000"/>
      <p:regular r:id="rId30"/>
    </p:embeddedFont>
    <p:embeddedFont>
      <p:font typeface="Open Sauce Semi-Bold Italics" charset="1" panose="00000700000000000000"/>
      <p:regular r:id="rId31"/>
    </p:embeddedFont>
    <p:embeddedFont>
      <p:font typeface="Open Sauce Heavy" charset="1" panose="00000A00000000000000"/>
      <p:regular r:id="rId32"/>
    </p:embeddedFont>
    <p:embeddedFont>
      <p:font typeface="Open Sauce Heavy Italics" charset="1" panose="00000A00000000000000"/>
      <p:regular r:id="rId33"/>
    </p:embeddedFont>
    <p:embeddedFont>
      <p:font typeface="HK Grotesk" charset="1" panose="00000500000000000000"/>
      <p:regular r:id="rId34"/>
    </p:embeddedFont>
    <p:embeddedFont>
      <p:font typeface="HK Grotesk Bold" charset="1" panose="00000800000000000000"/>
      <p:regular r:id="rId35"/>
    </p:embeddedFont>
    <p:embeddedFont>
      <p:font typeface="HK Grotesk Italics" charset="1" panose="00000500000000000000"/>
      <p:regular r:id="rId36"/>
    </p:embeddedFont>
    <p:embeddedFont>
      <p:font typeface="HK Grotesk Bold Italics" charset="1" panose="00000800000000000000"/>
      <p:regular r:id="rId37"/>
    </p:embeddedFont>
    <p:embeddedFont>
      <p:font typeface="HK Grotesk Light" charset="1" panose="00000400000000000000"/>
      <p:regular r:id="rId38"/>
    </p:embeddedFont>
    <p:embeddedFont>
      <p:font typeface="HK Grotesk Light Italics" charset="1" panose="00000400000000000000"/>
      <p:regular r:id="rId39"/>
    </p:embeddedFont>
    <p:embeddedFont>
      <p:font typeface="HK Grotesk Medium" charset="1" panose="00000600000000000000"/>
      <p:regular r:id="rId40"/>
    </p:embeddedFont>
    <p:embeddedFont>
      <p:font typeface="HK Grotesk Medium Italics" charset="1" panose="00000600000000000000"/>
      <p:regular r:id="rId41"/>
    </p:embeddedFont>
    <p:embeddedFont>
      <p:font typeface="HK Grotesk Semi-Bold" charset="1" panose="00000700000000000000"/>
      <p:regular r:id="rId42"/>
    </p:embeddedFont>
    <p:embeddedFont>
      <p:font typeface="HK Grotesk Semi-Bold Italics" charset="1" panose="000007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52" Target="slides/slide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E1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9664" y="1437007"/>
            <a:ext cx="6183496" cy="6183472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55076" t="-4277" r="0" b="-427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244196" y="7601428"/>
            <a:ext cx="5753585" cy="3507409"/>
            <a:chOff x="0" y="0"/>
            <a:chExt cx="1515348" cy="9237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15348" cy="923762"/>
            </a:xfrm>
            <a:custGeom>
              <a:avLst/>
              <a:gdLst/>
              <a:ahLst/>
              <a:cxnLst/>
              <a:rect r="r" b="b" t="t" l="l"/>
              <a:pathLst>
                <a:path h="923762" w="1515348">
                  <a:moveTo>
                    <a:pt x="0" y="0"/>
                  </a:moveTo>
                  <a:lnTo>
                    <a:pt x="1515348" y="0"/>
                  </a:lnTo>
                  <a:lnTo>
                    <a:pt x="1515348" y="923762"/>
                  </a:lnTo>
                  <a:lnTo>
                    <a:pt x="0" y="923762"/>
                  </a:lnTo>
                  <a:close/>
                </a:path>
              </a:pathLst>
            </a:custGeom>
            <a:solidFill>
              <a:srgbClr val="D1D1C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515348" cy="952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1971916" y="7610953"/>
            <a:ext cx="9449242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460614" y="7328355"/>
            <a:ext cx="340531" cy="565196"/>
          </a:xfrm>
          <a:custGeom>
            <a:avLst/>
            <a:gdLst/>
            <a:ahLst/>
            <a:cxnLst/>
            <a:rect r="r" b="b" t="t" l="l"/>
            <a:pathLst>
              <a:path h="565196" w="340531">
                <a:moveTo>
                  <a:pt x="0" y="0"/>
                </a:moveTo>
                <a:lnTo>
                  <a:pt x="340530" y="0"/>
                </a:lnTo>
                <a:lnTo>
                  <a:pt x="340530" y="565196"/>
                </a:lnTo>
                <a:lnTo>
                  <a:pt x="0" y="565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13896" y="2486821"/>
            <a:ext cx="2902742" cy="327353"/>
            <a:chOff x="0" y="0"/>
            <a:chExt cx="764508" cy="862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64508" cy="86216"/>
            </a:xfrm>
            <a:custGeom>
              <a:avLst/>
              <a:gdLst/>
              <a:ahLst/>
              <a:cxnLst/>
              <a:rect r="r" b="b" t="t" l="l"/>
              <a:pathLst>
                <a:path h="86216" w="764508">
                  <a:moveTo>
                    <a:pt x="0" y="0"/>
                  </a:moveTo>
                  <a:lnTo>
                    <a:pt x="764508" y="0"/>
                  </a:lnTo>
                  <a:lnTo>
                    <a:pt x="764508" y="86216"/>
                  </a:lnTo>
                  <a:lnTo>
                    <a:pt x="0" y="86216"/>
                  </a:lnTo>
                  <a:close/>
                </a:path>
              </a:pathLst>
            </a:custGeom>
            <a:solidFill>
              <a:srgbClr val="2B2B2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764508" cy="114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946424" y="2858296"/>
            <a:ext cx="10050983" cy="467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54"/>
              </a:lnSpc>
            </a:pPr>
            <a:r>
              <a:rPr lang="en-US" sz="13282">
                <a:solidFill>
                  <a:srgbClr val="000000"/>
                </a:solidFill>
                <a:latin typeface="HK Grotesk Medium"/>
              </a:rPr>
              <a:t>WORLD CUP 2023 DATA ANALYSIS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E1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6542" y="-189521"/>
            <a:ext cx="5237452" cy="10476521"/>
            <a:chOff x="0" y="0"/>
            <a:chExt cx="6983269" cy="1396869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2482" t="0" r="12482" b="0"/>
            <a:stretch>
              <a:fillRect/>
            </a:stretch>
          </p:blipFill>
          <p:spPr>
            <a:xfrm flipH="false" flipV="false">
              <a:off x="0" y="0"/>
              <a:ext cx="6983269" cy="13968694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>
            <a:off x="12534679" y="2396588"/>
            <a:ext cx="9449242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2534679" y="2223386"/>
            <a:ext cx="2902742" cy="327353"/>
            <a:chOff x="0" y="0"/>
            <a:chExt cx="764508" cy="862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64508" cy="86216"/>
            </a:xfrm>
            <a:custGeom>
              <a:avLst/>
              <a:gdLst/>
              <a:ahLst/>
              <a:cxnLst/>
              <a:rect r="r" b="b" t="t" l="l"/>
              <a:pathLst>
                <a:path h="86216" w="764508">
                  <a:moveTo>
                    <a:pt x="0" y="0"/>
                  </a:moveTo>
                  <a:lnTo>
                    <a:pt x="764508" y="0"/>
                  </a:lnTo>
                  <a:lnTo>
                    <a:pt x="764508" y="86216"/>
                  </a:lnTo>
                  <a:lnTo>
                    <a:pt x="0" y="86216"/>
                  </a:lnTo>
                  <a:close/>
                </a:path>
              </a:pathLst>
            </a:custGeom>
            <a:solidFill>
              <a:srgbClr val="2B2B2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764508" cy="114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164640" y="5324475"/>
            <a:ext cx="10722324" cy="111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89"/>
              </a:lnSpc>
            </a:pPr>
            <a:r>
              <a:rPr lang="en-US" sz="8546">
                <a:solidFill>
                  <a:srgbClr val="000000"/>
                </a:solidFill>
                <a:latin typeface="HK Grotesk Medium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40840" y="6256415"/>
            <a:ext cx="5955727" cy="2267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32"/>
              </a:lnSpc>
            </a:pPr>
            <a:r>
              <a:rPr lang="en-US" sz="1907" spc="102">
                <a:solidFill>
                  <a:srgbClr val="000000"/>
                </a:solidFill>
                <a:latin typeface="Gotham"/>
              </a:rPr>
              <a:t>Exploring the cricketing brilliance of the prestigious World Cup tournament through comprehensive data analysis. </a:t>
            </a:r>
            <a:r>
              <a:rPr lang="en-US" sz="1907" spc="102">
                <a:solidFill>
                  <a:srgbClr val="000000"/>
                </a:solidFill>
                <a:latin typeface="Gotham"/>
              </a:rPr>
              <a:t>Uncovering insights, trends, and performance dynamics to gain a deeper understanding of team and player contributions.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E1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6433" y="3262527"/>
            <a:ext cx="4677888" cy="5887532"/>
          </a:xfrm>
          <a:custGeom>
            <a:avLst/>
            <a:gdLst/>
            <a:ahLst/>
            <a:cxnLst/>
            <a:rect r="r" b="b" t="t" l="l"/>
            <a:pathLst>
              <a:path h="5887532" w="4677888">
                <a:moveTo>
                  <a:pt x="0" y="0"/>
                </a:moveTo>
                <a:lnTo>
                  <a:pt x="4677887" y="0"/>
                </a:lnTo>
                <a:lnTo>
                  <a:pt x="4677887" y="5887532"/>
                </a:lnTo>
                <a:lnTo>
                  <a:pt x="0" y="588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700" t="-78303" r="-85636" b="-83268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9783464" y="2667423"/>
            <a:ext cx="1556888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476433" y="3262527"/>
            <a:ext cx="4677888" cy="5887532"/>
          </a:xfrm>
          <a:custGeom>
            <a:avLst/>
            <a:gdLst/>
            <a:ahLst/>
            <a:cxnLst/>
            <a:rect r="r" b="b" t="t" l="l"/>
            <a:pathLst>
              <a:path h="5887532" w="4677888">
                <a:moveTo>
                  <a:pt x="0" y="0"/>
                </a:moveTo>
                <a:lnTo>
                  <a:pt x="4677887" y="0"/>
                </a:lnTo>
                <a:lnTo>
                  <a:pt x="4677887" y="5887532"/>
                </a:lnTo>
                <a:lnTo>
                  <a:pt x="0" y="5887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255" t="0" r="-8146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2559" y="2199706"/>
            <a:ext cx="8341441" cy="111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89"/>
              </a:lnSpc>
              <a:spcBef>
                <a:spcPct val="0"/>
              </a:spcBef>
            </a:pPr>
            <a:r>
              <a:rPr lang="en-US" sz="8546">
                <a:solidFill>
                  <a:srgbClr val="000000"/>
                </a:solidFill>
                <a:latin typeface="HK Grotesk Medium"/>
              </a:rPr>
              <a:t>Dataset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581728"/>
            <a:ext cx="7757441" cy="556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0085" indent="-275043" lvl="1">
              <a:lnSpc>
                <a:spcPts val="4051"/>
              </a:lnSpc>
              <a:buFont typeface="Arial"/>
              <a:buChar char="•"/>
            </a:pPr>
            <a:r>
              <a:rPr lang="en-US" sz="2547" spc="137">
                <a:solidFill>
                  <a:srgbClr val="000000"/>
                </a:solidFill>
                <a:latin typeface="Gotham"/>
              </a:rPr>
              <a:t>The dataset encompasses a wide range of features, including team, player, batting and bowling statistics, opposition details, ground information, and temporal aspects.</a:t>
            </a:r>
          </a:p>
          <a:p>
            <a:pPr marL="550085" indent="-275043" lvl="1">
              <a:lnSpc>
                <a:spcPts val="4051"/>
              </a:lnSpc>
              <a:buFont typeface="Arial"/>
              <a:buChar char="•"/>
            </a:pPr>
            <a:r>
              <a:rPr lang="en-US" sz="2547" spc="137">
                <a:solidFill>
                  <a:srgbClr val="000000"/>
                </a:solidFill>
                <a:latin typeface="Gotham"/>
              </a:rPr>
              <a:t>This comprehensive data coverage allows for a thorough and multifaceted analysis of team and player performances during the World Cup 2023 tournament.</a:t>
            </a:r>
          </a:p>
          <a:p>
            <a:pPr algn="l" marL="0" indent="0" lvl="0">
              <a:lnSpc>
                <a:spcPts val="40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E1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56558" y="1028700"/>
            <a:ext cx="2902742" cy="327353"/>
            <a:chOff x="0" y="0"/>
            <a:chExt cx="764508" cy="862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4508" cy="86216"/>
            </a:xfrm>
            <a:custGeom>
              <a:avLst/>
              <a:gdLst/>
              <a:ahLst/>
              <a:cxnLst/>
              <a:rect r="r" b="b" t="t" l="l"/>
              <a:pathLst>
                <a:path h="86216" w="764508">
                  <a:moveTo>
                    <a:pt x="0" y="0"/>
                  </a:moveTo>
                  <a:lnTo>
                    <a:pt x="764508" y="0"/>
                  </a:lnTo>
                  <a:lnTo>
                    <a:pt x="764508" y="86216"/>
                  </a:lnTo>
                  <a:lnTo>
                    <a:pt x="0" y="86216"/>
                  </a:lnTo>
                  <a:close/>
                </a:path>
              </a:pathLst>
            </a:custGeom>
            <a:solidFill>
              <a:srgbClr val="2B2B2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764508" cy="114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51547" y="2855341"/>
            <a:ext cx="13384907" cy="7431659"/>
          </a:xfrm>
          <a:custGeom>
            <a:avLst/>
            <a:gdLst/>
            <a:ahLst/>
            <a:cxnLst/>
            <a:rect r="r" b="b" t="t" l="l"/>
            <a:pathLst>
              <a:path h="7431659" w="13384907">
                <a:moveTo>
                  <a:pt x="0" y="0"/>
                </a:moveTo>
                <a:lnTo>
                  <a:pt x="13384906" y="0"/>
                </a:lnTo>
                <a:lnTo>
                  <a:pt x="13384906" y="7431659"/>
                </a:lnTo>
                <a:lnTo>
                  <a:pt x="0" y="7431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46442" y="1470353"/>
            <a:ext cx="16195117" cy="109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7999" spc="-399">
                <a:solidFill>
                  <a:srgbClr val="000000"/>
                </a:solidFill>
                <a:latin typeface="DM Sans Bold"/>
              </a:rPr>
              <a:t>Visualizations - Team Performance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E1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56558" y="1028700"/>
            <a:ext cx="2902742" cy="327353"/>
            <a:chOff x="0" y="0"/>
            <a:chExt cx="764508" cy="862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4508" cy="86216"/>
            </a:xfrm>
            <a:custGeom>
              <a:avLst/>
              <a:gdLst/>
              <a:ahLst/>
              <a:cxnLst/>
              <a:rect r="r" b="b" t="t" l="l"/>
              <a:pathLst>
                <a:path h="86216" w="764508">
                  <a:moveTo>
                    <a:pt x="0" y="0"/>
                  </a:moveTo>
                  <a:lnTo>
                    <a:pt x="764508" y="0"/>
                  </a:lnTo>
                  <a:lnTo>
                    <a:pt x="764508" y="86216"/>
                  </a:lnTo>
                  <a:lnTo>
                    <a:pt x="0" y="86216"/>
                  </a:lnTo>
                  <a:close/>
                </a:path>
              </a:pathLst>
            </a:custGeom>
            <a:solidFill>
              <a:srgbClr val="2B2B2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764508" cy="114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8662" y="3057355"/>
            <a:ext cx="8765379" cy="6206649"/>
          </a:xfrm>
          <a:custGeom>
            <a:avLst/>
            <a:gdLst/>
            <a:ahLst/>
            <a:cxnLst/>
            <a:rect r="r" b="b" t="t" l="l"/>
            <a:pathLst>
              <a:path h="6206649" w="8765379">
                <a:moveTo>
                  <a:pt x="0" y="0"/>
                </a:moveTo>
                <a:lnTo>
                  <a:pt x="8765379" y="0"/>
                </a:lnTo>
                <a:lnTo>
                  <a:pt x="8765379" y="6206649"/>
                </a:lnTo>
                <a:lnTo>
                  <a:pt x="0" y="6206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53939" y="3057355"/>
            <a:ext cx="8637959" cy="6200945"/>
          </a:xfrm>
          <a:custGeom>
            <a:avLst/>
            <a:gdLst/>
            <a:ahLst/>
            <a:cxnLst/>
            <a:rect r="r" b="b" t="t" l="l"/>
            <a:pathLst>
              <a:path h="6200945" w="8637959">
                <a:moveTo>
                  <a:pt x="0" y="0"/>
                </a:moveTo>
                <a:lnTo>
                  <a:pt x="8637959" y="0"/>
                </a:lnTo>
                <a:lnTo>
                  <a:pt x="8637959" y="6200945"/>
                </a:lnTo>
                <a:lnTo>
                  <a:pt x="0" y="6200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6442" y="1470353"/>
            <a:ext cx="16195117" cy="109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7999" spc="-399">
                <a:solidFill>
                  <a:srgbClr val="000000"/>
                </a:solidFill>
                <a:latin typeface="DM Sans Bold"/>
              </a:rPr>
              <a:t>Player Performance Analysis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E1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56558" y="1028700"/>
            <a:ext cx="2902742" cy="327353"/>
            <a:chOff x="0" y="0"/>
            <a:chExt cx="764508" cy="862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4508" cy="86216"/>
            </a:xfrm>
            <a:custGeom>
              <a:avLst/>
              <a:gdLst/>
              <a:ahLst/>
              <a:cxnLst/>
              <a:rect r="r" b="b" t="t" l="l"/>
              <a:pathLst>
                <a:path h="86216" w="764508">
                  <a:moveTo>
                    <a:pt x="0" y="0"/>
                  </a:moveTo>
                  <a:lnTo>
                    <a:pt x="764508" y="0"/>
                  </a:lnTo>
                  <a:lnTo>
                    <a:pt x="764508" y="86216"/>
                  </a:lnTo>
                  <a:lnTo>
                    <a:pt x="0" y="86216"/>
                  </a:lnTo>
                  <a:close/>
                </a:path>
              </a:pathLst>
            </a:custGeom>
            <a:solidFill>
              <a:srgbClr val="2B2B2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764508" cy="114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2638" y="3335965"/>
            <a:ext cx="5334143" cy="5047062"/>
          </a:xfrm>
          <a:custGeom>
            <a:avLst/>
            <a:gdLst/>
            <a:ahLst/>
            <a:cxnLst/>
            <a:rect r="r" b="b" t="t" l="l"/>
            <a:pathLst>
              <a:path h="5047062" w="5334143">
                <a:moveTo>
                  <a:pt x="0" y="0"/>
                </a:moveTo>
                <a:lnTo>
                  <a:pt x="5334143" y="0"/>
                </a:lnTo>
                <a:lnTo>
                  <a:pt x="5334143" y="5047062"/>
                </a:lnTo>
                <a:lnTo>
                  <a:pt x="0" y="5047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19034" y="3336207"/>
            <a:ext cx="5403029" cy="5046579"/>
          </a:xfrm>
          <a:custGeom>
            <a:avLst/>
            <a:gdLst/>
            <a:ahLst/>
            <a:cxnLst/>
            <a:rect r="r" b="b" t="t" l="l"/>
            <a:pathLst>
              <a:path h="5046579" w="5403029">
                <a:moveTo>
                  <a:pt x="0" y="0"/>
                </a:moveTo>
                <a:lnTo>
                  <a:pt x="5403028" y="0"/>
                </a:lnTo>
                <a:lnTo>
                  <a:pt x="5403028" y="5046579"/>
                </a:lnTo>
                <a:lnTo>
                  <a:pt x="0" y="5046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53312" y="3344787"/>
            <a:ext cx="5422050" cy="5029419"/>
          </a:xfrm>
          <a:custGeom>
            <a:avLst/>
            <a:gdLst/>
            <a:ahLst/>
            <a:cxnLst/>
            <a:rect r="r" b="b" t="t" l="l"/>
            <a:pathLst>
              <a:path h="5029419" w="5422050">
                <a:moveTo>
                  <a:pt x="0" y="0"/>
                </a:moveTo>
                <a:lnTo>
                  <a:pt x="5422050" y="0"/>
                </a:lnTo>
                <a:lnTo>
                  <a:pt x="5422050" y="5029418"/>
                </a:lnTo>
                <a:lnTo>
                  <a:pt x="0" y="5029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6442" y="1470353"/>
            <a:ext cx="16195117" cy="109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7999" spc="-399">
                <a:solidFill>
                  <a:srgbClr val="000000"/>
                </a:solidFill>
                <a:latin typeface="DM Sans Bold"/>
              </a:rPr>
              <a:t>Opposition and Ground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E1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56558" y="1028700"/>
            <a:ext cx="2902742" cy="327353"/>
            <a:chOff x="0" y="0"/>
            <a:chExt cx="764508" cy="862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4508" cy="86216"/>
            </a:xfrm>
            <a:custGeom>
              <a:avLst/>
              <a:gdLst/>
              <a:ahLst/>
              <a:cxnLst/>
              <a:rect r="r" b="b" t="t" l="l"/>
              <a:pathLst>
                <a:path h="86216" w="764508">
                  <a:moveTo>
                    <a:pt x="0" y="0"/>
                  </a:moveTo>
                  <a:lnTo>
                    <a:pt x="764508" y="0"/>
                  </a:lnTo>
                  <a:lnTo>
                    <a:pt x="764508" y="86216"/>
                  </a:lnTo>
                  <a:lnTo>
                    <a:pt x="0" y="86216"/>
                  </a:lnTo>
                  <a:close/>
                </a:path>
              </a:pathLst>
            </a:custGeom>
            <a:solidFill>
              <a:srgbClr val="2B2B2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764508" cy="114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4665" y="3120710"/>
            <a:ext cx="6968104" cy="5406288"/>
          </a:xfrm>
          <a:custGeom>
            <a:avLst/>
            <a:gdLst/>
            <a:ahLst/>
            <a:cxnLst/>
            <a:rect r="r" b="b" t="t" l="l"/>
            <a:pathLst>
              <a:path h="5406288" w="6968104">
                <a:moveTo>
                  <a:pt x="0" y="0"/>
                </a:moveTo>
                <a:lnTo>
                  <a:pt x="6968104" y="0"/>
                </a:lnTo>
                <a:lnTo>
                  <a:pt x="6968104" y="5406288"/>
                </a:lnTo>
                <a:lnTo>
                  <a:pt x="0" y="5406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10070" y="2975290"/>
            <a:ext cx="10507471" cy="5551708"/>
          </a:xfrm>
          <a:custGeom>
            <a:avLst/>
            <a:gdLst/>
            <a:ahLst/>
            <a:cxnLst/>
            <a:rect r="r" b="b" t="t" l="l"/>
            <a:pathLst>
              <a:path h="5551708" w="10507471">
                <a:moveTo>
                  <a:pt x="0" y="0"/>
                </a:moveTo>
                <a:lnTo>
                  <a:pt x="10507471" y="0"/>
                </a:lnTo>
                <a:lnTo>
                  <a:pt x="10507471" y="5551708"/>
                </a:lnTo>
                <a:lnTo>
                  <a:pt x="0" y="5551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6442" y="1470353"/>
            <a:ext cx="16195117" cy="109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7999" spc="-399">
                <a:solidFill>
                  <a:srgbClr val="000000"/>
                </a:solidFill>
                <a:latin typeface="DM Sans Bold"/>
              </a:rPr>
              <a:t>Temporal Analysis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E1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563041" y="3338574"/>
            <a:ext cx="12580232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246071" y="3338574"/>
            <a:ext cx="4239160" cy="5349098"/>
          </a:xfrm>
          <a:custGeom>
            <a:avLst/>
            <a:gdLst/>
            <a:ahLst/>
            <a:cxnLst/>
            <a:rect r="r" b="b" t="t" l="l"/>
            <a:pathLst>
              <a:path h="5349098" w="4239160">
                <a:moveTo>
                  <a:pt x="0" y="0"/>
                </a:moveTo>
                <a:lnTo>
                  <a:pt x="4239160" y="0"/>
                </a:lnTo>
                <a:lnTo>
                  <a:pt x="4239160" y="5349098"/>
                </a:lnTo>
                <a:lnTo>
                  <a:pt x="0" y="5349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56906" y="2848037"/>
            <a:ext cx="6491280" cy="109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7999" spc="-399">
                <a:solidFill>
                  <a:srgbClr val="000000"/>
                </a:solidFill>
                <a:latin typeface="DM Sans Bold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56906" y="3941070"/>
            <a:ext cx="9566693" cy="3847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3"/>
              </a:lnSpc>
            </a:pPr>
            <a:r>
              <a:rPr lang="en-US" sz="2002">
                <a:solidFill>
                  <a:srgbClr val="000000"/>
                </a:solidFill>
                <a:latin typeface="Gotham"/>
              </a:rPr>
              <a:t>Through the in-depth examination of team-level metrics, individual player statistics, opposition and ground-specific dynamics, as well as temporal trends, we have gained a deeper understanding of the factors that contributed to the success and challenges faced by the participating teams and players. </a:t>
            </a:r>
            <a:r>
              <a:rPr lang="en-US" sz="2002">
                <a:solidFill>
                  <a:srgbClr val="000000"/>
                </a:solidFill>
                <a:latin typeface="Gotham"/>
              </a:rPr>
              <a:t>The insights gleaned from this analysis can inform future strategy and decision-making for teams, coaches, and cricket governing bodies, ultimately enhancing the overall competitiveness and enjoyment of the sport. This project has demonstrated the power of data-driven analysis in unraveling the complexities of a dynamic and competitive sport like cricket, paving the way for further research and innovation in the field.</a:t>
            </a:r>
          </a:p>
          <a:p>
            <a:pPr algn="l" marL="0" indent="0" lvl="0">
              <a:lnSpc>
                <a:spcPts val="2803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E1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2534679" y="2396588"/>
            <a:ext cx="9449242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2534679" y="2223386"/>
            <a:ext cx="2902742" cy="327353"/>
            <a:chOff x="0" y="0"/>
            <a:chExt cx="764508" cy="862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64508" cy="86216"/>
            </a:xfrm>
            <a:custGeom>
              <a:avLst/>
              <a:gdLst/>
              <a:ahLst/>
              <a:cxnLst/>
              <a:rect r="r" b="b" t="t" l="l"/>
              <a:pathLst>
                <a:path h="86216" w="764508">
                  <a:moveTo>
                    <a:pt x="0" y="0"/>
                  </a:moveTo>
                  <a:lnTo>
                    <a:pt x="764508" y="0"/>
                  </a:lnTo>
                  <a:lnTo>
                    <a:pt x="764508" y="86216"/>
                  </a:lnTo>
                  <a:lnTo>
                    <a:pt x="0" y="86216"/>
                  </a:lnTo>
                  <a:close/>
                </a:path>
              </a:pathLst>
            </a:custGeom>
            <a:solidFill>
              <a:srgbClr val="2B2B2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764508" cy="114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995359" y="2223386"/>
            <a:ext cx="8840745" cy="6674762"/>
          </a:xfrm>
          <a:custGeom>
            <a:avLst/>
            <a:gdLst/>
            <a:ahLst/>
            <a:cxnLst/>
            <a:rect r="r" b="b" t="t" l="l"/>
            <a:pathLst>
              <a:path h="6674762" w="8840745">
                <a:moveTo>
                  <a:pt x="0" y="0"/>
                </a:moveTo>
                <a:lnTo>
                  <a:pt x="8840745" y="0"/>
                </a:lnTo>
                <a:lnTo>
                  <a:pt x="8840745" y="6674763"/>
                </a:lnTo>
                <a:lnTo>
                  <a:pt x="0" y="667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DAGBprSzPxY</dc:identifier>
  <dcterms:modified xsi:type="dcterms:W3CDTF">2011-08-01T06:04:30Z</dcterms:modified>
  <cp:revision>1</cp:revision>
  <dc:title>Black Grey Minimalist Clean Creative Portfolio Presentation</dc:title>
</cp:coreProperties>
</file>